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7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56E1399-968B-4E73-9E61-1FB79629617E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991FE6-DD65-4D33-9896-DAE1351FB13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851648" cy="16436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Инновационная методическая работа в условиях введения ФГОС ДО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4221088"/>
            <a:ext cx="4320480" cy="1752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 err="1" smtClean="0"/>
              <a:t>Давлиева</a:t>
            </a:r>
            <a:r>
              <a:rPr lang="ru-RU" dirty="0" smtClean="0"/>
              <a:t> Венера </a:t>
            </a:r>
            <a:r>
              <a:rPr lang="ru-RU" dirty="0" err="1" smtClean="0"/>
              <a:t>Ахметовна</a:t>
            </a:r>
            <a:r>
              <a:rPr lang="ru-RU" dirty="0" smtClean="0"/>
              <a:t>, методист по дошкольному образованию МКУ </a:t>
            </a:r>
          </a:p>
          <a:p>
            <a:pPr algn="l"/>
            <a:r>
              <a:rPr lang="ru-RU" dirty="0" smtClean="0"/>
              <a:t>« Управления образования Лаишевского  муниципального района РТ»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558206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127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Формы инновационной методической работы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03712"/>
          </a:xfrm>
        </p:spPr>
        <p:txBody>
          <a:bodyPr/>
          <a:lstStyle/>
          <a:p>
            <a:r>
              <a:rPr lang="ru-RU" dirty="0" smtClean="0"/>
              <a:t>Репродуктивные </a:t>
            </a:r>
          </a:p>
          <a:p>
            <a:r>
              <a:rPr lang="ru-RU" dirty="0" smtClean="0"/>
              <a:t>Репродуктивно- эвристические </a:t>
            </a:r>
          </a:p>
          <a:p>
            <a:r>
              <a:rPr lang="ru-RU" dirty="0" smtClean="0"/>
              <a:t>Эвристические </a:t>
            </a:r>
          </a:p>
          <a:p>
            <a:r>
              <a:rPr lang="ru-RU" dirty="0" err="1" smtClean="0"/>
              <a:t>Эвристико</a:t>
            </a:r>
            <a:r>
              <a:rPr lang="ru-RU" dirty="0" smtClean="0"/>
              <a:t>-продуктивные </a:t>
            </a:r>
          </a:p>
          <a:p>
            <a:r>
              <a:rPr lang="ru-RU" dirty="0" smtClean="0"/>
              <a:t>Продуктивные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2954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132856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/>
              <a:t>Алгоритм отбора форм методической работы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559244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Подготовка педагогов к реализации ФГОС ДО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Ознакомление педагогов с нормативно-  правовыми документами </a:t>
            </a:r>
          </a:p>
          <a:p>
            <a:r>
              <a:rPr lang="ru-RU" dirty="0" smtClean="0"/>
              <a:t>(Закон об образовании в Российской Федерации», ФГОС </a:t>
            </a:r>
            <a:r>
              <a:rPr lang="ru-RU" dirty="0" smtClean="0"/>
              <a:t>ДО</a:t>
            </a:r>
            <a:r>
              <a:rPr lang="ru-RU" dirty="0" smtClean="0"/>
              <a:t> </a:t>
            </a:r>
            <a:r>
              <a:rPr lang="ru-RU" dirty="0" smtClean="0"/>
              <a:t>.</a:t>
            </a:r>
            <a:r>
              <a:rPr lang="ru-RU" dirty="0" smtClean="0"/>
              <a:t>) </a:t>
            </a:r>
            <a:endParaRPr lang="ru-RU" dirty="0" smtClean="0"/>
          </a:p>
          <a:p>
            <a:r>
              <a:rPr lang="ru-RU" dirty="0" smtClean="0"/>
              <a:t>Создание программно-методического обеспечения введения ФГОС ДО</a:t>
            </a:r>
          </a:p>
          <a:p>
            <a:r>
              <a:rPr lang="ru-RU" dirty="0" smtClean="0"/>
              <a:t>Управление инновационной деятельностью педагогов по реализации документов Правительства РФ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7016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Федеральные документы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Стратегия инновационного развития  Российской Федерации на период до 2020 года; </a:t>
            </a:r>
          </a:p>
          <a:p>
            <a:r>
              <a:rPr lang="ru-RU" dirty="0" smtClean="0"/>
              <a:t>Федеральная программа поддержки одаренных и перспективных детей РФ; </a:t>
            </a:r>
          </a:p>
          <a:p>
            <a:r>
              <a:rPr lang="ru-RU" dirty="0" smtClean="0"/>
              <a:t>ФГОС дошкольного образования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4541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9145016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dirty="0" smtClean="0"/>
              <a:t>Федеральный Закон «Об образовании в Российской Федерации»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ru-RU" dirty="0" smtClean="0"/>
              <a:t>Каждый педагог должен знать, что такое «первый уровень образования» </a:t>
            </a:r>
          </a:p>
          <a:p>
            <a:r>
              <a:rPr lang="ru-RU" dirty="0" smtClean="0"/>
              <a:t>Перспективы реализации первого уровня образования</a:t>
            </a:r>
          </a:p>
          <a:p>
            <a:r>
              <a:rPr lang="ru-RU" dirty="0" smtClean="0"/>
              <a:t>Адаптация педагогического коллектива к конкретным показателям качества дошкольного образования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9013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4900" dirty="0" smtClean="0"/>
              <a:t>Создание программно- </a:t>
            </a:r>
            <a:br>
              <a:rPr lang="ru-RU" sz="4900" dirty="0" smtClean="0"/>
            </a:br>
            <a:r>
              <a:rPr lang="ru-RU" sz="4900" dirty="0" smtClean="0"/>
              <a:t>  методического обеспечения 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687688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Основная образовательная программа ДОУ;</a:t>
            </a:r>
          </a:p>
          <a:p>
            <a:r>
              <a:rPr lang="ru-RU" dirty="0" smtClean="0"/>
              <a:t>Календарно-тематическое планирование воспитателя по основным образовательным    областям; </a:t>
            </a:r>
          </a:p>
          <a:p>
            <a:r>
              <a:rPr lang="ru-RU" dirty="0" smtClean="0"/>
              <a:t>Персонифицированная программа повышения квалификации педагогов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5291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9036496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Управление инновационной деятельностью педагогов по реализации документов </a:t>
            </a:r>
            <a:br>
              <a:rPr lang="ru-RU" sz="4000" dirty="0" smtClean="0"/>
            </a:br>
            <a:r>
              <a:rPr lang="ru-RU" sz="4000" dirty="0" smtClean="0"/>
              <a:t>Правительства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/>
          </a:bodyPr>
          <a:lstStyle/>
          <a:p>
            <a:r>
              <a:rPr lang="ru-RU" dirty="0" smtClean="0"/>
              <a:t>Разработка плана введения ФГОС ДО на 2013-2014 учебный год</a:t>
            </a:r>
          </a:p>
          <a:p>
            <a:r>
              <a:rPr lang="ru-RU" dirty="0" smtClean="0"/>
              <a:t>Разработка программы инновационной работы учреждения в условиях введения ФГОС ДО</a:t>
            </a:r>
          </a:p>
          <a:p>
            <a:r>
              <a:rPr lang="ru-RU" dirty="0" smtClean="0"/>
              <a:t>Разработка моделей управленческого содействия педагогам в условиях  введения ФГОС ДО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9872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Реализация профессионального  </a:t>
            </a:r>
            <a:br>
              <a:rPr lang="ru-RU" dirty="0" smtClean="0"/>
            </a:br>
            <a:r>
              <a:rPr lang="ru-RU" dirty="0" smtClean="0"/>
              <a:t>          стандарта </a:t>
            </a:r>
            <a:r>
              <a:rPr lang="ru-RU" dirty="0" smtClean="0"/>
              <a:t>педагога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543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Организация педагогических гостиных по обсуждению профессионального  стандарта</a:t>
            </a:r>
          </a:p>
          <a:p>
            <a:pPr marL="0" indent="0">
              <a:buNone/>
            </a:pPr>
            <a:r>
              <a:rPr lang="ru-RU" dirty="0" smtClean="0"/>
              <a:t>Уточнение и обсуждение содержания  трудовых функций воспитателя ДОО </a:t>
            </a:r>
          </a:p>
          <a:p>
            <a:pPr marL="0" indent="0">
              <a:buNone/>
            </a:pPr>
            <a:r>
              <a:rPr lang="ru-RU" dirty="0" smtClean="0"/>
              <a:t>Изучение должностных инструкций педагогов разных квалификационных  категорий в соответствии со  Стандартом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6546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Особенности работы ДОО с  </a:t>
            </a:r>
            <a:br>
              <a:rPr lang="ru-RU" dirty="0" smtClean="0"/>
            </a:br>
            <a:r>
              <a:rPr lang="ru-RU" dirty="0" smtClean="0"/>
              <a:t>       семьями воспитанников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/>
          </a:bodyPr>
          <a:lstStyle/>
          <a:p>
            <a:r>
              <a:rPr lang="ru-RU" dirty="0" smtClean="0"/>
              <a:t>Переход от взаимодействия к социальному партнерству </a:t>
            </a:r>
          </a:p>
          <a:p>
            <a:r>
              <a:rPr lang="ru-RU" dirty="0" smtClean="0"/>
              <a:t>Организация знакомство родителей с  содержание Федерального Закона  «Об образовании в Российской  Федерации» </a:t>
            </a:r>
          </a:p>
          <a:p>
            <a:r>
              <a:rPr lang="ru-RU" dirty="0" smtClean="0"/>
              <a:t>Обучение педагогов новым продуктивным формам партнерства с  родителями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0412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Извлечения из ФЗ по         партнерству с семьей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Статьи 5,8,9 – право на образование, полномочия, финансирование; </a:t>
            </a:r>
          </a:p>
          <a:p>
            <a:r>
              <a:rPr lang="ru-RU" dirty="0" smtClean="0"/>
              <a:t>Глава II – характеристика системы  образования </a:t>
            </a:r>
          </a:p>
          <a:p>
            <a:r>
              <a:rPr lang="ru-RU" dirty="0" smtClean="0"/>
              <a:t>Ст. 10-структура системы образования </a:t>
            </a:r>
          </a:p>
          <a:p>
            <a:r>
              <a:rPr lang="ru-RU" dirty="0" smtClean="0"/>
              <a:t>Ст. 11 о государственном стандарте</a:t>
            </a:r>
          </a:p>
          <a:p>
            <a:r>
              <a:rPr lang="ru-RU" dirty="0" smtClean="0"/>
              <a:t>Ст. 12 – об образовательных программах </a:t>
            </a:r>
          </a:p>
          <a:p>
            <a:r>
              <a:rPr lang="ru-RU" dirty="0" smtClean="0"/>
              <a:t>Ст. 14 – язык образования </a:t>
            </a:r>
          </a:p>
          <a:p>
            <a:r>
              <a:rPr lang="ru-RU" dirty="0" smtClean="0"/>
              <a:t>Ст. 17 – формы получения образования и формы обучения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729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проблемы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Противоречие между необходимостью введения ФГОС ДО и неготовностью педагогов к радикальным изменениям </a:t>
            </a:r>
          </a:p>
          <a:p>
            <a:r>
              <a:rPr lang="ru-RU" dirty="0" smtClean="0"/>
              <a:t>Новые требования к профессиональной деятельности  педагога ДОУ в содержании стандарта учителя  и актуальным уровнем профессиональной компетентности педагогов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8838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Извлечения из 273 ФЗ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Глава III Лица, осуществляющие образовательную деятельность </a:t>
            </a:r>
          </a:p>
          <a:p>
            <a:r>
              <a:rPr lang="ru-RU" dirty="0" smtClean="0"/>
              <a:t>Ст. 23 – типы ОО </a:t>
            </a:r>
          </a:p>
          <a:p>
            <a:r>
              <a:rPr lang="ru-RU" dirty="0" smtClean="0"/>
              <a:t>Ст. 25 – Устав ОО</a:t>
            </a:r>
          </a:p>
          <a:p>
            <a:r>
              <a:rPr lang="ru-RU" dirty="0" smtClean="0"/>
              <a:t>Ст. 26 – Управление ОО </a:t>
            </a:r>
          </a:p>
          <a:p>
            <a:pPr marL="0" indent="0">
              <a:buNone/>
            </a:pPr>
            <a:r>
              <a:rPr lang="ru-RU" dirty="0" smtClean="0"/>
              <a:t>Глава  IV Обучающиеся и их родители </a:t>
            </a:r>
          </a:p>
          <a:p>
            <a:pPr marL="0" indent="0">
              <a:buNone/>
            </a:pPr>
            <a:r>
              <a:rPr lang="ru-RU" dirty="0" smtClean="0"/>
              <a:t>Глава V педагогические, руководящие и иные работники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9679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Оценивание объектов                 инноваций в рамках              методической работы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471664"/>
          </a:xfrm>
        </p:spPr>
        <p:txBody>
          <a:bodyPr>
            <a:normAutofit/>
          </a:bodyPr>
          <a:lstStyle/>
          <a:p>
            <a:r>
              <a:rPr lang="ru-RU" dirty="0" smtClean="0"/>
              <a:t>Оценивание профессиональной компетентности </a:t>
            </a:r>
          </a:p>
          <a:p>
            <a:r>
              <a:rPr lang="ru-RU" dirty="0" smtClean="0"/>
              <a:t>Оценивание методической компетентности </a:t>
            </a:r>
          </a:p>
          <a:p>
            <a:r>
              <a:rPr lang="ru-RU" dirty="0" smtClean="0"/>
              <a:t>Оценивание эффективности методической работы  </a:t>
            </a:r>
          </a:p>
          <a:p>
            <a:r>
              <a:rPr lang="ru-RU" dirty="0" smtClean="0"/>
              <a:t>Оценивание инновационной  методической продукции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443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Методическое обеспечение  </a:t>
            </a:r>
            <a:br>
              <a:rPr lang="ru-RU" dirty="0" smtClean="0"/>
            </a:br>
            <a:r>
              <a:rPr lang="ru-RU" dirty="0" smtClean="0"/>
              <a:t>                       оценивания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03712"/>
          </a:xfrm>
        </p:spPr>
        <p:txBody>
          <a:bodyPr/>
          <a:lstStyle/>
          <a:p>
            <a:r>
              <a:rPr lang="ru-RU" dirty="0" smtClean="0"/>
              <a:t>Диагностические карты </a:t>
            </a:r>
          </a:p>
          <a:p>
            <a:r>
              <a:rPr lang="ru-RU" dirty="0" smtClean="0"/>
              <a:t>Экспертные карты </a:t>
            </a:r>
          </a:p>
          <a:p>
            <a:r>
              <a:rPr lang="ru-RU" dirty="0" smtClean="0"/>
              <a:t>Тесты </a:t>
            </a:r>
          </a:p>
          <a:p>
            <a:r>
              <a:rPr lang="ru-RU" dirty="0" smtClean="0"/>
              <a:t>Опросники </a:t>
            </a:r>
          </a:p>
          <a:p>
            <a:r>
              <a:rPr lang="ru-RU" dirty="0" smtClean="0"/>
              <a:t>Анкеты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345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Методическая работа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«Обязательная составная часть   профессионально-педагогической   (управленческой)  деятельности, в рамках которой создаются теоретические  продукты, обеспечивающие педагогические   или управленческие действия» 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С.Г. Молчанов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4161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997839"/>
            <a:ext cx="75608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Инновационная методическая  работа</a:t>
            </a:r>
          </a:p>
          <a:p>
            <a:pPr algn="ctr"/>
            <a:endParaRPr lang="ru-RU" sz="2800" dirty="0"/>
          </a:p>
          <a:p>
            <a:pPr algn="ctr"/>
            <a:r>
              <a:rPr lang="ru-RU" sz="2800" dirty="0" smtClean="0"/>
              <a:t>необязательная часть профессионально- педагогической (управленческой) деятельности, ориентированная  на освоение педагогами новыми, инновационными способами  деятельности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66514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Нормативное поле инноваций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Федеральный Закон «Об образовании  в Российской Федерации» 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Приоритетный национальный проект «Образование» </a:t>
            </a:r>
          </a:p>
          <a:p>
            <a:r>
              <a:rPr lang="ru-RU" dirty="0" smtClean="0"/>
              <a:t>Современная модель образования в условиях развития инновационной  экономики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7754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328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Федеральный Закон «Об образовании в Российской                     Федерации»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32764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Изменения в системе уровней образования (дошкольное образование – первый уровень) </a:t>
            </a:r>
          </a:p>
          <a:p>
            <a:r>
              <a:rPr lang="ru-RU" sz="2800" dirty="0" smtClean="0"/>
              <a:t>Разработка основной  образовательной программы дошкольной образовательной  организации </a:t>
            </a:r>
          </a:p>
          <a:p>
            <a:r>
              <a:rPr lang="ru-RU" sz="2800" dirty="0" smtClean="0"/>
              <a:t>Переход на </a:t>
            </a:r>
            <a:r>
              <a:rPr lang="ru-RU" sz="2800" dirty="0" err="1" smtClean="0"/>
              <a:t>деятельностный</a:t>
            </a:r>
            <a:r>
              <a:rPr lang="ru-RU" sz="2800" dirty="0" smtClean="0"/>
              <a:t> подход к образованию детей дошкольного  возраста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10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Приоритетный национальный проект «Образование» основные направления: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25564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Поддержка образовательных  учреждений, реализующих  инновационные образовательные  программы </a:t>
            </a:r>
          </a:p>
          <a:p>
            <a:r>
              <a:rPr lang="ru-RU" sz="2800" dirty="0" smtClean="0"/>
              <a:t>Поддержка талантливых  педагогов </a:t>
            </a:r>
          </a:p>
          <a:p>
            <a:r>
              <a:rPr lang="ru-RU" sz="2800" dirty="0" smtClean="0"/>
              <a:t>Поддержка одаренных детей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489169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653754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dirty="0" smtClean="0"/>
              <a:t>Инновационная  образовательная  деятельность</a:t>
            </a:r>
          </a:p>
          <a:p>
            <a:pPr algn="ctr"/>
            <a:r>
              <a:rPr lang="ru-RU" sz="2400" b="1" dirty="0" smtClean="0"/>
              <a:t> </a:t>
            </a:r>
          </a:p>
          <a:p>
            <a:r>
              <a:rPr lang="ru-RU" sz="2400" dirty="0" smtClean="0"/>
              <a:t>деятельность, благодаря которой  происходит развитие  </a:t>
            </a:r>
          </a:p>
          <a:p>
            <a:r>
              <a:rPr lang="ru-RU" sz="2400" dirty="0" smtClean="0"/>
              <a:t> образовательного процесса (тогда  как  традиционная образовательная  деятельность – это деятельность, благодаря которой обеспечивается  стабильность образовательного  процесса.</a:t>
            </a:r>
          </a:p>
          <a:p>
            <a:r>
              <a:rPr lang="ru-RU" sz="2400" dirty="0" smtClean="0"/>
              <a:t>                                               </a:t>
            </a:r>
          </a:p>
          <a:p>
            <a:pPr algn="r"/>
            <a:r>
              <a:rPr lang="ru-RU" sz="2400" dirty="0" err="1" smtClean="0"/>
              <a:t>А.А.Адамский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749995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12968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Особенности инновационной методической работы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ru-RU" dirty="0" smtClean="0"/>
              <a:t>отбор </a:t>
            </a:r>
            <a:r>
              <a:rPr lang="ru-RU" dirty="0"/>
              <a:t>содержания методической </a:t>
            </a:r>
            <a:r>
              <a:rPr lang="ru-RU" dirty="0" smtClean="0"/>
              <a:t>работы, обеспечивающего </a:t>
            </a:r>
            <a:r>
              <a:rPr lang="ru-RU" dirty="0"/>
              <a:t>переход на ФГОС ДО; </a:t>
            </a:r>
          </a:p>
          <a:p>
            <a:r>
              <a:rPr lang="ru-RU" dirty="0" smtClean="0"/>
              <a:t>обеспечение </a:t>
            </a:r>
            <a:r>
              <a:rPr lang="ru-RU" dirty="0"/>
              <a:t>информирования педагогов </a:t>
            </a:r>
            <a:r>
              <a:rPr lang="ru-RU" dirty="0" smtClean="0"/>
              <a:t>об инновационных </a:t>
            </a:r>
            <a:r>
              <a:rPr lang="ru-RU" dirty="0"/>
              <a:t>фактах и явлениях </a:t>
            </a:r>
            <a:r>
              <a:rPr lang="ru-RU" dirty="0" smtClean="0"/>
              <a:t> введения </a:t>
            </a:r>
            <a:r>
              <a:rPr lang="ru-RU" dirty="0"/>
              <a:t>ФГОС ДО и организация их </a:t>
            </a:r>
            <a:r>
              <a:rPr lang="ru-RU" dirty="0" smtClean="0"/>
              <a:t>экспертизы</a:t>
            </a:r>
            <a:r>
              <a:rPr lang="ru-RU" dirty="0"/>
              <a:t>; </a:t>
            </a:r>
          </a:p>
          <a:p>
            <a:r>
              <a:rPr lang="ru-RU" dirty="0" smtClean="0"/>
              <a:t>Подготовка </a:t>
            </a:r>
            <a:r>
              <a:rPr lang="ru-RU" dirty="0"/>
              <a:t>педагогов к </a:t>
            </a:r>
            <a:r>
              <a:rPr lang="ru-RU" dirty="0" smtClean="0"/>
              <a:t>реализации </a:t>
            </a:r>
            <a:r>
              <a:rPr lang="ru-RU" dirty="0" err="1" smtClean="0"/>
              <a:t>деятельностного</a:t>
            </a:r>
            <a:r>
              <a:rPr lang="ru-RU" dirty="0" smtClean="0"/>
              <a:t> </a:t>
            </a:r>
            <a:r>
              <a:rPr lang="ru-RU" dirty="0"/>
              <a:t>подхода к образованию </a:t>
            </a:r>
            <a:r>
              <a:rPr lang="ru-RU" dirty="0" smtClean="0"/>
              <a:t> детей </a:t>
            </a:r>
            <a:r>
              <a:rPr lang="ru-RU" dirty="0"/>
              <a:t>дошкольного возраста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948925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</TotalTime>
  <Words>640</Words>
  <Application>Microsoft Office PowerPoint</Application>
  <PresentationFormat>Экран (4:3)</PresentationFormat>
  <Paragraphs>98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Инновационная методическая работа в условиях введения ФГОС ДО</vt:lpstr>
      <vt:lpstr>Актуальность проблемы </vt:lpstr>
      <vt:lpstr> Методическая работа </vt:lpstr>
      <vt:lpstr>Слайд 4</vt:lpstr>
      <vt:lpstr>Нормативное поле инноваций </vt:lpstr>
      <vt:lpstr>Федеральный Закон «Об образовании в Российской                     Федерации» </vt:lpstr>
      <vt:lpstr> Приоритетный национальный проект «Образование» основные направления: </vt:lpstr>
      <vt:lpstr>Слайд 8</vt:lpstr>
      <vt:lpstr> Особенности инновационной методической работы </vt:lpstr>
      <vt:lpstr> Формы инновационной методической работы </vt:lpstr>
      <vt:lpstr>Слайд 11</vt:lpstr>
      <vt:lpstr> Подготовка педагогов к реализации ФГОС ДО </vt:lpstr>
      <vt:lpstr> Федеральные документы </vt:lpstr>
      <vt:lpstr> Федеральный Закон «Об образовании в Российской Федерации» </vt:lpstr>
      <vt:lpstr> Создание программно-    методического обеспечения </vt:lpstr>
      <vt:lpstr>Управление инновационной деятельностью педагогов по реализации документов  Правительства РФ  </vt:lpstr>
      <vt:lpstr>Реализация профессионального             стандарта педагога  </vt:lpstr>
      <vt:lpstr> Особенности работы ДОО с          семьями воспитанников  </vt:lpstr>
      <vt:lpstr> Извлечения из ФЗ по         партнерству с семьей </vt:lpstr>
      <vt:lpstr>Извлечения из 273 ФЗ </vt:lpstr>
      <vt:lpstr> Оценивание объектов                 инноваций в рамках              методической работы </vt:lpstr>
      <vt:lpstr> Методическое обеспечение                          оценивания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Инновационная методическая работа в условиях введения ФГОС ДО</dc:title>
  <dc:creator>гимназя</dc:creator>
  <cp:lastModifiedBy>Admin</cp:lastModifiedBy>
  <cp:revision>19</cp:revision>
  <dcterms:created xsi:type="dcterms:W3CDTF">2015-01-27T10:49:06Z</dcterms:created>
  <dcterms:modified xsi:type="dcterms:W3CDTF">2015-07-02T10:54:01Z</dcterms:modified>
</cp:coreProperties>
</file>